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71" r:id="rId12"/>
    <p:sldId id="266" r:id="rId13"/>
    <p:sldId id="267" r:id="rId14"/>
    <p:sldId id="268" r:id="rId15"/>
    <p:sldId id="269" r:id="rId16"/>
    <p:sldId id="270" r:id="rId17"/>
  </p:sldIdLst>
  <p:sldSz cx="9144000" cy="6858000" type="screen4x3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0686" autoAdjust="0"/>
    <p:restoredTop sz="94660"/>
  </p:normalViewPr>
  <p:slideViewPr>
    <p:cSldViewPr>
      <p:cViewPr varScale="1">
        <p:scale>
          <a:sx n="83" d="100"/>
          <a:sy n="83" d="100"/>
        </p:scale>
        <p:origin x="-1651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1494B-C10C-4E02-8248-AD197F2D7709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31A0FC-5280-4D8E-AF09-FCB0059CE920}" type="slidenum">
              <a:rPr lang="el-GR" smtClean="0"/>
              <a:pPr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xmlns="" val="259763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/>
          <p:cNvGrpSpPr/>
          <p:nvPr/>
        </p:nvGrpSpPr>
        <p:grpSpPr>
          <a:xfrm>
            <a:off x="0" y="-30477"/>
            <a:ext cx="9067800" cy="6889273"/>
            <a:chOff x="0" y="-30477"/>
            <a:chExt cx="9067800" cy="6889273"/>
          </a:xfrm>
        </p:grpSpPr>
        <p:cxnSp>
          <p:nvCxnSpPr>
            <p:cNvPr id="110" name="Straight Connector 109"/>
            <p:cNvCxnSpPr/>
            <p:nvPr/>
          </p:nvCxnSpPr>
          <p:spPr>
            <a:xfrm rot="16200000" flipH="1">
              <a:off x="-1447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rot="16200000" flipH="1">
              <a:off x="-1638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rot="5400000">
              <a:off x="-1485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rot="5400000">
              <a:off x="-32385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rot="16200000" flipH="1">
              <a:off x="-33147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rot="16200000" flipH="1">
              <a:off x="-1371600" y="2971800"/>
              <a:ext cx="6858000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 rot="16200000" flipH="1">
              <a:off x="-2819400" y="3200400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rot="5400000">
              <a:off x="-2705099" y="3238500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rot="16200000" flipH="1">
              <a:off x="-21336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16200000" flipH="1">
              <a:off x="-31242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 flipH="1">
              <a:off x="-1828799" y="3352799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rot="16200000" flipH="1">
              <a:off x="-28194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rot="16200000" flipH="1">
              <a:off x="-2438400" y="3124200"/>
              <a:ext cx="6858000" cy="609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rot="5400000">
              <a:off x="-173164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rot="5400000">
              <a:off x="-1142048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rot="5400000">
              <a:off x="-9144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rot="5400000">
              <a:off x="-185547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rot="16200000" flipH="1">
              <a:off x="-26431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rot="16200000" flipH="1">
              <a:off x="-1954530" y="3326130"/>
              <a:ext cx="6858000" cy="20574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 rot="16200000" flipH="1">
              <a:off x="-2362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 rot="16200000" flipH="1">
              <a:off x="-21336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 rot="16200000" flipH="1">
              <a:off x="1066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rot="16200000" flipH="1">
              <a:off x="876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 rot="5400000">
              <a:off x="1028700" y="3238500"/>
              <a:ext cx="6858000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rot="5400000">
              <a:off x="-7239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 rot="16200000" flipH="1">
              <a:off x="-8001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/>
          </p:nvCxnSpPr>
          <p:spPr>
            <a:xfrm rot="5400000">
              <a:off x="-152400" y="3429000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/>
          </p:nvCxnSpPr>
          <p:spPr>
            <a:xfrm rot="16200000" flipH="1">
              <a:off x="-304800" y="3200400"/>
              <a:ext cx="6858000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/>
          </p:nvCxnSpPr>
          <p:spPr>
            <a:xfrm rot="5400000">
              <a:off x="-190499" y="3238500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/>
          </p:nvCxnSpPr>
          <p:spPr>
            <a:xfrm rot="16200000" flipH="1">
              <a:off x="3810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/>
          </p:nvCxnSpPr>
          <p:spPr>
            <a:xfrm rot="16200000" flipH="1">
              <a:off x="-6096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/>
          </p:nvCxnSpPr>
          <p:spPr>
            <a:xfrm rot="16200000" flipH="1">
              <a:off x="685801" y="3352799"/>
              <a:ext cx="6858000" cy="152401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/>
          </p:nvCxnSpPr>
          <p:spPr>
            <a:xfrm rot="16200000" flipH="1">
              <a:off x="-304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>
            <a:xfrm rot="5400000">
              <a:off x="-10287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/>
          </p:nvCxnSpPr>
          <p:spPr>
            <a:xfrm rot="5400000">
              <a:off x="78295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/>
          </p:nvCxnSpPr>
          <p:spPr>
            <a:xfrm rot="5400000">
              <a:off x="1372552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/>
          </p:nvCxnSpPr>
          <p:spPr>
            <a:xfrm rot="5400000">
              <a:off x="1600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/>
          </p:nvCxnSpPr>
          <p:spPr>
            <a:xfrm rot="5400000">
              <a:off x="65913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/>
          </p:nvCxnSpPr>
          <p:spPr>
            <a:xfrm rot="16200000" flipH="1">
              <a:off x="-1285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/>
          </p:nvCxnSpPr>
          <p:spPr>
            <a:xfrm rot="16200000" flipH="1">
              <a:off x="560070" y="3326130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/>
          </p:nvCxnSpPr>
          <p:spPr>
            <a:xfrm rot="16200000" flipH="1">
              <a:off x="1524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/>
          </p:nvCxnSpPr>
          <p:spPr>
            <a:xfrm rot="16200000" flipH="1">
              <a:off x="3810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/>
          </p:nvCxnSpPr>
          <p:spPr>
            <a:xfrm rot="16200000" flipH="1">
              <a:off x="2743200" y="3352801"/>
              <a:ext cx="6858000" cy="1524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/>
          </p:nvCxnSpPr>
          <p:spPr>
            <a:xfrm rot="16200000" flipH="1">
              <a:off x="2095501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/>
          </p:nvCxnSpPr>
          <p:spPr>
            <a:xfrm rot="5400000">
              <a:off x="2705100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/>
          </p:nvCxnSpPr>
          <p:spPr>
            <a:xfrm rot="5400000">
              <a:off x="1828801" y="3276600"/>
              <a:ext cx="6857999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/>
          </p:nvCxnSpPr>
          <p:spPr>
            <a:xfrm rot="16200000" flipH="1">
              <a:off x="1066800" y="3200402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/>
          </p:nvCxnSpPr>
          <p:spPr>
            <a:xfrm rot="16200000" flipH="1">
              <a:off x="2362201" y="3352800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/>
          </p:nvCxnSpPr>
          <p:spPr>
            <a:xfrm rot="5400000">
              <a:off x="2646045" y="2722246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/>
          </p:nvCxnSpPr>
          <p:spPr>
            <a:xfrm rot="5400000">
              <a:off x="3048952" y="3277553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/>
          </p:nvCxnSpPr>
          <p:spPr>
            <a:xfrm rot="5400000">
              <a:off x="2895600" y="3276601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/>
          </p:nvCxnSpPr>
          <p:spPr>
            <a:xfrm rot="5400000">
              <a:off x="2388870" y="3227071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/>
          </p:nvCxnSpPr>
          <p:spPr>
            <a:xfrm rot="16200000" flipH="1">
              <a:off x="22364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/>
          </p:nvCxnSpPr>
          <p:spPr>
            <a:xfrm rot="16200000" flipH="1">
              <a:off x="17526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/>
          </p:nvCxnSpPr>
          <p:spPr>
            <a:xfrm rot="16200000" flipH="1">
              <a:off x="19812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/>
          </p:nvCxnSpPr>
          <p:spPr>
            <a:xfrm rot="5400000">
              <a:off x="3467100" y="3314701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/>
          </p:nvCxnSpPr>
          <p:spPr>
            <a:xfrm rot="16200000" flipH="1">
              <a:off x="3467099" y="3314701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/>
          </p:nvCxnSpPr>
          <p:spPr>
            <a:xfrm rot="5400000">
              <a:off x="4038600" y="3429001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/>
          </p:nvCxnSpPr>
          <p:spPr>
            <a:xfrm rot="16200000" flipH="1">
              <a:off x="3886200" y="3200401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/>
          </p:nvCxnSpPr>
          <p:spPr>
            <a:xfrm rot="5400000">
              <a:off x="4000501" y="3238501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/>
          </p:nvCxnSpPr>
          <p:spPr>
            <a:xfrm rot="16200000" flipH="1">
              <a:off x="4572000" y="3200401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/>
          </p:nvCxnSpPr>
          <p:spPr>
            <a:xfrm rot="16200000" flipH="1">
              <a:off x="3733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/>
          </p:nvCxnSpPr>
          <p:spPr>
            <a:xfrm rot="5400000">
              <a:off x="36195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/>
          </p:nvCxnSpPr>
          <p:spPr>
            <a:xfrm rot="16200000" flipH="1">
              <a:off x="4214813" y="3252788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/>
          </p:nvCxnSpPr>
          <p:spPr>
            <a:xfrm rot="16200000" flipH="1">
              <a:off x="47510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 rot="16200000" flipH="1">
              <a:off x="43434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 rot="16200000" flipH="1">
              <a:off x="4572000" y="3352801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/>
          </p:nvCxnSpPr>
          <p:spPr>
            <a:xfrm rot="16200000" flipH="1">
              <a:off x="5257800" y="3352802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/>
          </p:nvCxnSpPr>
          <p:spPr>
            <a:xfrm rot="16200000" flipH="1">
              <a:off x="5067300" y="3238502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/>
          </p:nvCxnSpPr>
          <p:spPr>
            <a:xfrm rot="5400000">
              <a:off x="5219700" y="3238502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/>
          </p:nvCxnSpPr>
          <p:spPr>
            <a:xfrm rot="16200000" flipH="1">
              <a:off x="4876801" y="3352801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/>
          </p:nvCxnSpPr>
          <p:spPr>
            <a:xfrm rot="5400000">
              <a:off x="5527994" y="3318196"/>
              <a:ext cx="6888479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rot="5400000">
              <a:off x="4850130" y="3227072"/>
              <a:ext cx="6858000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/>
          </p:nvCxnSpPr>
          <p:spPr>
            <a:xfrm rot="16200000" flipH="1">
              <a:off x="4751070" y="3326132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/>
          </p:nvCxnSpPr>
          <p:spPr>
            <a:xfrm rot="5400000">
              <a:off x="5562599" y="3429001"/>
              <a:ext cx="685800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rot="5400000">
              <a:off x="2552700" y="3390900"/>
              <a:ext cx="6858000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/>
          </p:nvCxnSpPr>
          <p:spPr>
            <a:xfrm rot="16200000" flipH="1">
              <a:off x="3048000" y="3352800"/>
              <a:ext cx="6858000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/>
          </p:nvCxnSpPr>
          <p:spPr>
            <a:xfrm rot="16200000" flipH="1">
              <a:off x="3238500" y="3238500"/>
              <a:ext cx="6858000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/>
          </p:nvCxnSpPr>
          <p:spPr>
            <a:xfrm rot="5400000">
              <a:off x="2133600" y="3276600"/>
              <a:ext cx="6858000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rot="16200000" flipH="1">
              <a:off x="3148013" y="3252789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/>
          </p:nvCxnSpPr>
          <p:spPr>
            <a:xfrm rot="5400000">
              <a:off x="3771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/>
          </p:nvCxnSpPr>
          <p:spPr>
            <a:xfrm rot="5400000">
              <a:off x="4229100" y="2933700"/>
              <a:ext cx="6858000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/>
          </p:nvCxnSpPr>
          <p:spPr>
            <a:xfrm rot="16200000" flipH="1">
              <a:off x="1371600" y="3200403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  <p:sp>
        <p:nvSpPr>
          <p:cNvPr id="113" name="Rectangle 112"/>
          <p:cNvSpPr/>
          <p:nvPr/>
        </p:nvSpPr>
        <p:spPr>
          <a:xfrm>
            <a:off x="0" y="1905000"/>
            <a:ext cx="4953000" cy="3124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0" y="2057400"/>
            <a:ext cx="4801394" cy="2820988"/>
            <a:chOff x="0" y="2057400"/>
            <a:chExt cx="4801394" cy="2820988"/>
          </a:xfrm>
        </p:grpSpPr>
        <p:cxnSp>
          <p:nvCxnSpPr>
            <p:cNvPr id="117" name="Straight Connector 116"/>
            <p:cNvCxnSpPr/>
            <p:nvPr/>
          </p:nvCxnSpPr>
          <p:spPr>
            <a:xfrm>
              <a:off x="0" y="20574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>
              <a:off x="0" y="48768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5400000">
              <a:off x="3391694" y="3467100"/>
              <a:ext cx="2818606" cy="794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2130425"/>
            <a:ext cx="4419600" cy="1600327"/>
          </a:xfrm>
        </p:spPr>
        <p:txBody>
          <a:bodyPr anchor="b">
            <a:normAutofit/>
          </a:bodyPr>
          <a:lstStyle>
            <a:lvl1pPr algn="l">
              <a:defRPr sz="3600" b="1" cap="none" spc="40" baseline="0">
                <a:ln w="13335" cmpd="sng">
                  <a:solidFill>
                    <a:schemeClr val="accent1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733800"/>
            <a:ext cx="4419600" cy="10668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2"/>
          <p:cNvGrpSpPr/>
          <p:nvPr/>
        </p:nvGrpSpPr>
        <p:grpSpPr>
          <a:xfrm>
            <a:off x="1" y="-30478"/>
            <a:ext cx="9067799" cy="4846320"/>
            <a:chOff x="1" y="-30477"/>
            <a:chExt cx="9067799" cy="4526277"/>
          </a:xfrm>
        </p:grpSpPr>
        <p:cxnSp>
          <p:nvCxnSpPr>
            <p:cNvPr id="8" name="Straight Connector 7"/>
            <p:cNvCxnSpPr/>
            <p:nvPr/>
          </p:nvCxnSpPr>
          <p:spPr>
            <a:xfrm rot="16200000" flipH="1">
              <a:off x="-2716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-4621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>
              <a:off x="-3097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-206236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H="1">
              <a:off x="-213856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H="1">
              <a:off x="-195465" y="1785212"/>
              <a:ext cx="4505731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6200000" flipH="1">
              <a:off x="-164326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>
              <a:off x="-1528964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H="1">
              <a:off x="-95746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6200000" flipH="1">
              <a:off x="-194806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6200000" flipH="1">
              <a:off x="-652664" y="2166211"/>
              <a:ext cx="4505731" cy="152401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16200000" flipH="1">
              <a:off x="-16432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H="1">
              <a:off x="-1790700" y="2019300"/>
              <a:ext cx="4495800" cy="4572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>
              <a:off x="-55551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rot="5400000">
              <a:off x="340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5400000">
              <a:off x="26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-67933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16200000" flipH="1">
              <a:off x="-1467052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-77839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1860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16200000" flipH="1">
              <a:off x="-9574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16200000" flipH="1">
              <a:off x="22429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16200000" flipH="1">
              <a:off x="20524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>
              <a:off x="2204835" y="2051912"/>
              <a:ext cx="4505731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rot="5400000">
              <a:off x="452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rot="16200000" flipH="1">
              <a:off x="37603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>
              <a:off x="1023735" y="2242139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rot="16200000" flipH="1">
              <a:off x="871335" y="2013812"/>
              <a:ext cx="4505731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rot="5400000">
              <a:off x="985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155713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rot="16200000" flipH="1">
              <a:off x="5665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16200000" flipH="1">
              <a:off x="1861936" y="2166211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16200000" flipH="1">
              <a:off x="8713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rot="5400000">
              <a:off x="1474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5400000">
              <a:off x="195909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25486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rot="5400000">
              <a:off x="27763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5400000">
              <a:off x="183526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16200000" flipH="1">
              <a:off x="1047548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rot="16200000" flipH="1">
              <a:off x="1736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rot="16200000" flipH="1">
              <a:off x="1328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rot="16200000" flipH="1">
              <a:off x="1557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16200000" flipH="1">
              <a:off x="39193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rot="16200000" flipH="1">
              <a:off x="3271636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rot="5400000">
              <a:off x="38812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rot="5400000">
              <a:off x="3004936" y="2090012"/>
              <a:ext cx="4505730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rot="16200000" flipH="1">
              <a:off x="22429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16200000" flipH="1">
              <a:off x="35383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382218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rot="5400000">
              <a:off x="4225087" y="2090965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rot="5400000">
              <a:off x="407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rot="5400000">
              <a:off x="356500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16200000" flipH="1">
              <a:off x="34126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rot="16200000" flipH="1">
              <a:off x="29287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16200000" flipH="1">
              <a:off x="3081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4643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rot="16200000" flipH="1">
              <a:off x="4643234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>
              <a:off x="5214735" y="2242140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16200000" flipH="1">
              <a:off x="506233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rot="5400000">
              <a:off x="5176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rot="16200000" flipH="1">
              <a:off x="57481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16200000" flipH="1">
              <a:off x="49099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5400000">
              <a:off x="47956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16200000" flipH="1">
              <a:off x="53909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16200000" flipH="1">
              <a:off x="5927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rot="16200000" flipH="1">
              <a:off x="5519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rot="16200000" flipH="1">
              <a:off x="5748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16200000" flipH="1">
              <a:off x="6433935" y="2166213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rot="16200000" flipH="1">
              <a:off x="62434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rot="5400000">
              <a:off x="63958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rot="16200000" flipH="1">
              <a:off x="60529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5400000">
              <a:off x="6709356" y="2136834"/>
              <a:ext cx="4525755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rot="5400000">
              <a:off x="6026265" y="2040483"/>
              <a:ext cx="4505731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16200000" flipH="1">
              <a:off x="5927205" y="2139543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rot="5400000">
              <a:off x="6738734" y="2242140"/>
              <a:ext cx="450573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5400000">
              <a:off x="3728835" y="2204312"/>
              <a:ext cx="4505731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rot="16200000" flipH="1">
              <a:off x="4224135" y="2166212"/>
              <a:ext cx="4505731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16200000" flipH="1">
              <a:off x="4414635" y="2051912"/>
              <a:ext cx="4505731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rot="5400000">
              <a:off x="3309735" y="2090012"/>
              <a:ext cx="4505731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rot="16200000" flipH="1">
              <a:off x="43241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49480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rot="5400000">
              <a:off x="5405235" y="1747112"/>
              <a:ext cx="4505731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16200000" flipH="1">
              <a:off x="2547735" y="2013814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ctangle 93"/>
          <p:cNvSpPr/>
          <p:nvPr/>
        </p:nvSpPr>
        <p:spPr>
          <a:xfrm>
            <a:off x="0" y="4311168"/>
            <a:ext cx="9144000" cy="1905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96" name="Straight Connector 95"/>
          <p:cNvCxnSpPr/>
          <p:nvPr/>
        </p:nvCxnSpPr>
        <p:spPr>
          <a:xfrm>
            <a:off x="0" y="4387368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0" y="6138380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621364"/>
            <a:ext cx="8305800" cy="414649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5" name="Title 94"/>
          <p:cNvSpPr>
            <a:spLocks noGrp="1"/>
          </p:cNvSpPr>
          <p:nvPr>
            <p:ph type="title"/>
          </p:nvPr>
        </p:nvSpPr>
        <p:spPr>
          <a:xfrm>
            <a:off x="457200" y="4463568"/>
            <a:ext cx="8305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91" name="Footer Placeholder 9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2" name="Slide Number Placeholder 9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273050"/>
            <a:ext cx="5486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  <p:sp>
        <p:nvSpPr>
          <p:cNvPr id="37" name="Rectangle 36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901952"/>
            <a:ext cx="2377440" cy="137160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tabLst>
                <a:tab pos="3830638" algn="l"/>
              </a:tabLst>
              <a:defRPr lang="en-US" sz="2600" b="1" kern="1200" cap="none" spc="20" baseline="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3552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00400" y="381000"/>
            <a:ext cx="5562600" cy="5638800"/>
          </a:xfrm>
          <a:solidFill>
            <a:schemeClr val="bg2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  <p:sp>
        <p:nvSpPr>
          <p:cNvPr id="33" name="Rectangle 32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1905000"/>
            <a:ext cx="2377440" cy="1371600"/>
          </a:xfrm>
        </p:spPr>
        <p:txBody>
          <a:bodyPr anchor="b">
            <a:normAutofit/>
          </a:bodyPr>
          <a:lstStyle>
            <a:lvl1pPr algn="l">
              <a:defRPr sz="2600" b="1" cap="none" spc="20" baseline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6600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 189"/>
          <p:cNvSpPr/>
          <p:nvPr/>
        </p:nvSpPr>
        <p:spPr>
          <a:xfrm>
            <a:off x="149352" y="137160"/>
            <a:ext cx="8869680" cy="6583680"/>
          </a:xfrm>
          <a:prstGeom prst="rect">
            <a:avLst/>
          </a:prstGeom>
          <a:noFill/>
          <a:ln w="19050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2734AF04-C278-43BC-A14B-8094726C0CB3}" type="datetimeFigureOut">
              <a:rPr lang="el-GR" smtClean="0"/>
              <a:pPr/>
              <a:t>11/1/2022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1123" y="6312408"/>
            <a:ext cx="34817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637997F9-27A4-4A7F-A1EB-A02D1D4CCEE5}" type="slidenum">
              <a:rPr lang="el-GR" smtClean="0"/>
              <a:pPr/>
              <a:t>‹#›</a:t>
            </a:fld>
            <a:endParaRPr lang="el-GR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tabLst>
          <a:tab pos="3830638" algn="l"/>
        </a:tabLst>
        <a:defRPr sz="3600" b="1" kern="1200" cap="none" spc="50">
          <a:ln w="13335" cmpd="sng">
            <a:solidFill>
              <a:schemeClr val="accent1">
                <a:lumMod val="50000"/>
              </a:schemeClr>
            </a:solidFill>
            <a:prstDash val="solid"/>
          </a:ln>
          <a:solidFill>
            <a:schemeClr val="accent6">
              <a:tint val="1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1981200"/>
            <a:ext cx="7924800" cy="2590800"/>
          </a:xfrm>
        </p:spPr>
        <p:txBody>
          <a:bodyPr>
            <a:normAutofit/>
          </a:bodyPr>
          <a:lstStyle/>
          <a:p>
            <a:r>
              <a:rPr lang="el-GR" dirty="0" smtClean="0"/>
              <a:t>ΠΛΗΡΟΦΟΡΙΑΚΟ ΣΥΣΤΗΜΑ ΓΙΑ ΤΗ ΒΕΛΤΙΩΣΗ ΤΗΣ ΔΙΑΔΙΚΑΣΙΑΣ ΠΑΡΑΛΑΒΗΣ ΠΑΝΕΠΙΣΤΗΜΙΑΚΩΝ ΣΥΓΓΡΑΜΜΑΤΩΝ </a:t>
            </a:r>
            <a:endParaRPr lang="el-G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953000"/>
            <a:ext cx="4191000" cy="1524000"/>
          </a:xfrm>
        </p:spPr>
        <p:txBody>
          <a:bodyPr>
            <a:normAutofit fontScale="62500" lnSpcReduction="20000"/>
          </a:bodyPr>
          <a:lstStyle/>
          <a:p>
            <a:r>
              <a:rPr lang="el-GR" sz="3400" i="1" dirty="0" smtClean="0"/>
              <a:t>Εφαρμοσμένα και Προηγμένα Πληροφοριακά Συστήματα </a:t>
            </a:r>
          </a:p>
          <a:p>
            <a:endParaRPr lang="el-GR" sz="2000" i="1" dirty="0"/>
          </a:p>
          <a:p>
            <a:r>
              <a:rPr lang="el-GR" sz="2000" b="1" dirty="0"/>
              <a:t>ΘΕΟΤΟΚΑΤΟΥ ΣΟΦΙΑ ΑΜ: 1071111</a:t>
            </a:r>
            <a:endParaRPr lang="el-GR" sz="2000" dirty="0"/>
          </a:p>
          <a:p>
            <a:r>
              <a:rPr lang="el-GR" sz="2000" b="1" dirty="0"/>
              <a:t>ΠΑΠΑΣΠΥΡΟΥ ΑΡΙΣΤΕΑ ΑΜ: 1070739</a:t>
            </a:r>
            <a:endParaRPr lang="el-GR" sz="2000" dirty="0"/>
          </a:p>
          <a:p>
            <a:r>
              <a:rPr lang="el-GR" sz="2000" b="1" dirty="0"/>
              <a:t>ΧΡΙΣΤΟΠΟΥΛΟΥ ΚΛΕΙΩ ΑΜ: 1070927</a:t>
            </a:r>
            <a:endParaRPr lang="el-GR" sz="2000" dirty="0"/>
          </a:p>
          <a:p>
            <a:endParaRPr lang="el-GR" sz="2000" i="1" dirty="0" smtClean="0"/>
          </a:p>
        </p:txBody>
      </p:sp>
    </p:spTree>
    <p:extLst>
      <p:ext uri="{BB962C8B-B14F-4D97-AF65-F5344CB8AC3E}">
        <p14:creationId xmlns:p14="http://schemas.microsoft.com/office/powerpoint/2010/main" xmlns="" val="2378631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477962"/>
          </a:xfrm>
        </p:spPr>
        <p:txBody>
          <a:bodyPr>
            <a:normAutofit/>
          </a:bodyPr>
          <a:lstStyle/>
          <a:p>
            <a:pPr algn="ctr"/>
            <a:r>
              <a:rPr lang="el-GR" dirty="0" smtClean="0"/>
              <a:t>ΒΑΣΗ ΔΕΔΟΜΕΝΩΝ ΣΥΣΤΗΜΑΤΟΣ</a:t>
            </a:r>
            <a:r>
              <a:rPr lang="el-GR" dirty="0"/>
              <a:t/>
            </a:r>
            <a:br>
              <a:rPr lang="el-GR" dirty="0"/>
            </a:b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l-GR" dirty="0">
              <a:solidFill>
                <a:schemeClr val="tx1"/>
              </a:solidFill>
            </a:endParaRPr>
          </a:p>
          <a:p>
            <a:endParaRPr lang="el-GR" dirty="0" smtClean="0">
              <a:solidFill>
                <a:schemeClr val="tx1"/>
              </a:solidFill>
            </a:endParaRPr>
          </a:p>
          <a:p>
            <a:endParaRPr lang="el-GR" dirty="0">
              <a:solidFill>
                <a:schemeClr val="tx1"/>
              </a:solidFill>
            </a:endParaRPr>
          </a:p>
          <a:p>
            <a:endParaRPr lang="el-G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62000" y="1787626"/>
            <a:ext cx="7620000" cy="467924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3400" y="137160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ER</a:t>
            </a:r>
            <a:endParaRPr lang="el-GR" b="1" i="1" dirty="0"/>
          </a:p>
        </p:txBody>
      </p:sp>
    </p:spTree>
    <p:extLst>
      <p:ext uri="{BB962C8B-B14F-4D97-AF65-F5344CB8AC3E}">
        <p14:creationId xmlns:p14="http://schemas.microsoft.com/office/powerpoint/2010/main" xmlns="" val="2937196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algn="ctr"/>
            <a:r>
              <a:rPr lang="el-GR" dirty="0"/>
              <a:t>ΒΑΣΗ ΔΕΔΟΜΕΝΩΝ ΣΥΣΤΗΜΑΤΟΣ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19200" y="1600200"/>
            <a:ext cx="6858000" cy="5027951"/>
          </a:xfrm>
        </p:spPr>
      </p:pic>
      <p:sp>
        <p:nvSpPr>
          <p:cNvPr id="5" name="TextBox 4"/>
          <p:cNvSpPr txBox="1"/>
          <p:nvPr/>
        </p:nvSpPr>
        <p:spPr>
          <a:xfrm>
            <a:off x="685800" y="1232654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b="1" i="1" dirty="0" smtClean="0"/>
              <a:t>ΣΧΕΣΙΑΚΟ ΔΙΑΓΡΑΜΜΑ</a:t>
            </a:r>
            <a:endParaRPr lang="el-GR" b="1" i="1" dirty="0"/>
          </a:p>
        </p:txBody>
      </p:sp>
    </p:spTree>
    <p:extLst>
      <p:ext uri="{BB962C8B-B14F-4D97-AF65-F5344CB8AC3E}">
        <p14:creationId xmlns:p14="http://schemas.microsoft.com/office/powerpoint/2010/main" xmlns="" val="3075578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096962"/>
          </a:xfrm>
        </p:spPr>
        <p:txBody>
          <a:bodyPr>
            <a:normAutofit fontScale="90000"/>
          </a:bodyPr>
          <a:lstStyle/>
          <a:p>
            <a:pPr algn="ctr"/>
            <a:r>
              <a:rPr lang="el-GR" sz="4000" dirty="0"/>
              <a:t>ΔΙΑΓΡΑΜΜΑΤΑ ΑΚΟΛΟΥΘΙΑΣ</a:t>
            </a:r>
            <a:r>
              <a:rPr lang="el-GR" dirty="0"/>
              <a:t/>
            </a:r>
            <a:br>
              <a:rPr lang="el-GR" dirty="0"/>
            </a:br>
            <a:endParaRPr lang="el-G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18" r="33252" b="15175"/>
          <a:stretch/>
        </p:blipFill>
        <p:spPr>
          <a:xfrm>
            <a:off x="1600200" y="1905000"/>
            <a:ext cx="6477000" cy="4696644"/>
          </a:xfrm>
        </p:spPr>
      </p:pic>
      <p:sp>
        <p:nvSpPr>
          <p:cNvPr id="5" name="TextBox 4"/>
          <p:cNvSpPr txBox="1"/>
          <p:nvPr/>
        </p:nvSpPr>
        <p:spPr>
          <a:xfrm>
            <a:off x="457200" y="1143000"/>
            <a:ext cx="7848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l-GR" sz="2000" b="1" u="sng" dirty="0"/>
              <a:t>Διάγραμμα ακολουθίας 1</a:t>
            </a:r>
            <a:r>
              <a:rPr lang="el-GR" sz="2000" b="1" u="sng" baseline="30000" dirty="0"/>
              <a:t>ου</a:t>
            </a:r>
            <a:r>
              <a:rPr lang="el-GR" sz="2000" b="1" u="sng" dirty="0"/>
              <a:t> τρόπου</a:t>
            </a:r>
            <a:r>
              <a:rPr lang="el-GR" sz="2000" b="1" u="sng" dirty="0" smtClean="0"/>
              <a:t>:</a:t>
            </a:r>
            <a:endParaRPr lang="el-GR" sz="2000" dirty="0"/>
          </a:p>
          <a:p>
            <a:r>
              <a:rPr lang="el-GR" b="1" i="1" dirty="0"/>
              <a:t>Παραλαβή των πανεπιστημιακών βιβλίων από τον ίδιο τον φοιτητή</a:t>
            </a:r>
            <a:endParaRPr lang="el-GR" dirty="0"/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xmlns="" val="2509895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pPr algn="ctr"/>
            <a:r>
              <a:rPr lang="el-GR" dirty="0"/>
              <a:t>ΔΙΑΓΡΑΜΜΑΤΑ ΑΚΟΛΟΥΘΙΑΣ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67" t="227" r="33600" b="11412"/>
          <a:stretch/>
        </p:blipFill>
        <p:spPr>
          <a:xfrm>
            <a:off x="1676400" y="1896307"/>
            <a:ext cx="6096000" cy="4724400"/>
          </a:xfrm>
        </p:spPr>
      </p:pic>
      <p:sp>
        <p:nvSpPr>
          <p:cNvPr id="5" name="TextBox 4"/>
          <p:cNvSpPr txBox="1"/>
          <p:nvPr/>
        </p:nvSpPr>
        <p:spPr>
          <a:xfrm>
            <a:off x="533400" y="1219199"/>
            <a:ext cx="72390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l-GR" sz="2000" b="1" u="sng" dirty="0"/>
              <a:t>Διάγραμμα ακολουθίας 2</a:t>
            </a:r>
            <a:r>
              <a:rPr lang="el-GR" sz="2000" b="1" u="sng" baseline="30000" dirty="0"/>
              <a:t>ου</a:t>
            </a:r>
            <a:r>
              <a:rPr lang="el-GR" sz="2000" b="1" u="sng" dirty="0"/>
              <a:t> τρόπου:</a:t>
            </a:r>
            <a:endParaRPr lang="el-GR" sz="2000" dirty="0"/>
          </a:p>
          <a:p>
            <a:r>
              <a:rPr lang="el-GR" b="1" i="1" dirty="0"/>
              <a:t>Παραλαβή βιβλίων μέσω εξουσιοδότησης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xmlns="" val="436733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pPr algn="ctr"/>
            <a:r>
              <a:rPr lang="el-GR" dirty="0"/>
              <a:t>ΔΙΑΓΡΑΜΜΑΤΑ ΑΚΟΛΟΥΘΙΑΣ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33466" b="12093"/>
          <a:stretch/>
        </p:blipFill>
        <p:spPr>
          <a:xfrm>
            <a:off x="1828800" y="2057400"/>
            <a:ext cx="6172200" cy="4572000"/>
          </a:xfrm>
        </p:spPr>
      </p:pic>
      <p:sp>
        <p:nvSpPr>
          <p:cNvPr id="5" name="TextBox 4"/>
          <p:cNvSpPr txBox="1"/>
          <p:nvPr/>
        </p:nvSpPr>
        <p:spPr>
          <a:xfrm>
            <a:off x="533400" y="1295400"/>
            <a:ext cx="75438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l-GR" sz="2000" b="1" u="sng" dirty="0"/>
              <a:t>Διάγραμμα ακολουθίας 3</a:t>
            </a:r>
            <a:r>
              <a:rPr lang="el-GR" sz="2000" b="1" u="sng" baseline="30000" dirty="0"/>
              <a:t>ου</a:t>
            </a:r>
            <a:r>
              <a:rPr lang="el-GR" sz="2000" b="1" u="sng" dirty="0"/>
              <a:t> τρόπου:</a:t>
            </a:r>
            <a:endParaRPr lang="el-GR" sz="2000" dirty="0"/>
          </a:p>
          <a:p>
            <a:r>
              <a:rPr lang="el-GR" b="1" i="1" dirty="0"/>
              <a:t>Διανομή πανεπιστημιακών βιβλίων στην οικία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xmlns="" val="2870702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l-GR" dirty="0" smtClean="0"/>
              <a:t>ΚΟΣΤΟΣ – ΑΝΘΡΩΠΙΝΟ ΔΥΝΑΜΙΚΟ</a:t>
            </a:r>
            <a:r>
              <a:rPr lang="el-GR" dirty="0"/>
              <a:t/>
            </a:r>
            <a:br>
              <a:rPr lang="el-GR" dirty="0"/>
            </a:b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l-GR" b="1" i="1" dirty="0" smtClean="0">
                <a:solidFill>
                  <a:schemeClr val="tx1"/>
                </a:solidFill>
              </a:rPr>
              <a:t>Κόστος πληροφοριακού </a:t>
            </a:r>
            <a:r>
              <a:rPr lang="el-GR" b="1" i="1" dirty="0">
                <a:solidFill>
                  <a:schemeClr val="tx1"/>
                </a:solidFill>
              </a:rPr>
              <a:t>συστήματος </a:t>
            </a:r>
            <a:r>
              <a:rPr lang="en-US" b="1" i="1" dirty="0" smtClean="0">
                <a:solidFill>
                  <a:schemeClr val="tx1"/>
                </a:solidFill>
              </a:rPr>
              <a:t>: </a:t>
            </a:r>
            <a:r>
              <a:rPr lang="el-GR" dirty="0" smtClean="0">
                <a:solidFill>
                  <a:schemeClr val="tx1"/>
                </a:solidFill>
              </a:rPr>
              <a:t>παράμετρος </a:t>
            </a:r>
            <a:r>
              <a:rPr lang="el-GR" dirty="0">
                <a:solidFill>
                  <a:schemeClr val="tx1"/>
                </a:solidFill>
              </a:rPr>
              <a:t>που αναφέρεται με την ευρύτερη έννοια σε απαιτούμενους πόρους και όχι αποκλειστικά σε χρήματα.</a:t>
            </a:r>
          </a:p>
          <a:p>
            <a:endParaRPr lang="el-GR" dirty="0" smtClean="0">
              <a:solidFill>
                <a:schemeClr val="tx1"/>
              </a:solidFill>
            </a:endParaRPr>
          </a:p>
          <a:p>
            <a:pPr lvl="0"/>
            <a:r>
              <a:rPr lang="el-GR" b="1" dirty="0">
                <a:solidFill>
                  <a:schemeClr val="tx1"/>
                </a:solidFill>
              </a:rPr>
              <a:t>Ανθρώπινο δυναμικό </a:t>
            </a:r>
            <a:r>
              <a:rPr lang="el-GR" dirty="0">
                <a:solidFill>
                  <a:schemeClr val="tx1"/>
                </a:solidFill>
              </a:rPr>
              <a:t>για τη δημιουργία (προγραμματισμό), τη διαχείριση του πληροφοριακού συστήματος και την κατ’ οίκον διανομή των συγγραμμάτων. </a:t>
            </a:r>
          </a:p>
          <a:p>
            <a:r>
              <a:rPr lang="el-GR" dirty="0">
                <a:solidFill>
                  <a:schemeClr val="tx1"/>
                </a:solidFill>
              </a:rPr>
              <a:t> </a:t>
            </a:r>
          </a:p>
          <a:p>
            <a:pPr lvl="0"/>
            <a:r>
              <a:rPr lang="el-GR" b="1" dirty="0">
                <a:solidFill>
                  <a:schemeClr val="tx1"/>
                </a:solidFill>
              </a:rPr>
              <a:t>Εκπαίδευση των υπαλλήλων </a:t>
            </a:r>
            <a:r>
              <a:rPr lang="el-GR" dirty="0">
                <a:solidFill>
                  <a:schemeClr val="tx1"/>
                </a:solidFill>
              </a:rPr>
              <a:t>των καταστημάτων παροχής συγγραμμάτων  σχετικά με το τρόπο λειτουργίας του νέου πληροφοριακού συστήματος.</a:t>
            </a:r>
          </a:p>
          <a:p>
            <a:r>
              <a:rPr lang="el-GR" dirty="0">
                <a:solidFill>
                  <a:schemeClr val="tx1"/>
                </a:solidFill>
              </a:rPr>
              <a:t> </a:t>
            </a:r>
          </a:p>
          <a:p>
            <a:pPr lvl="0"/>
            <a:r>
              <a:rPr lang="el-GR" b="1" dirty="0">
                <a:solidFill>
                  <a:schemeClr val="tx1"/>
                </a:solidFill>
              </a:rPr>
              <a:t>Παροχή σχετικής άδειας </a:t>
            </a:r>
            <a:r>
              <a:rPr lang="el-GR" dirty="0">
                <a:solidFill>
                  <a:schemeClr val="tx1"/>
                </a:solidFill>
              </a:rPr>
              <a:t>απ’ τον Εύδοξο για τη δυνατότητα διασύνδεσης του με το πληροφοριακό σύστημα.</a:t>
            </a:r>
          </a:p>
          <a:p>
            <a:r>
              <a:rPr lang="el-GR" i="1" dirty="0">
                <a:solidFill>
                  <a:schemeClr val="tx1"/>
                </a:solidFill>
              </a:rPr>
              <a:t> </a:t>
            </a:r>
            <a:endParaRPr lang="el-GR" dirty="0">
              <a:solidFill>
                <a:schemeClr val="tx1"/>
              </a:solidFill>
            </a:endParaRPr>
          </a:p>
          <a:p>
            <a:pPr lvl="0"/>
            <a:r>
              <a:rPr lang="el-GR" b="1" dirty="0">
                <a:solidFill>
                  <a:schemeClr val="tx1"/>
                </a:solidFill>
              </a:rPr>
              <a:t>Ενημέρωση</a:t>
            </a:r>
            <a:r>
              <a:rPr lang="el-GR" dirty="0">
                <a:solidFill>
                  <a:schemeClr val="tx1"/>
                </a:solidFill>
              </a:rPr>
              <a:t> των πανεπιστημιακών ιδρυμάτων και των φοιτητών σχετικά με το νέο τρόπο διανομής συγγραμμάτων.  </a:t>
            </a: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xmlns="" val="2617806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514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l-GR" dirty="0" smtClean="0"/>
              <a:t>ΕΥΧΑΡΙΣΤΟΥΜΕ ΠΟΛΥ ΓΙΑ ΤΗΝ ΠΡΟΣΟΧΗ ΣΑΣ!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xmlns="" val="2697617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 smtClean="0"/>
              <a:t>ΠΕΡΙΓΡΑΦΗ ΙΔΕΑΣ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 dirty="0" smtClean="0">
                <a:solidFill>
                  <a:schemeClr val="tx1"/>
                </a:solidFill>
              </a:rPr>
              <a:t>Δημιουργία </a:t>
            </a:r>
            <a:r>
              <a:rPr lang="el-GR" dirty="0">
                <a:solidFill>
                  <a:schemeClr val="tx1"/>
                </a:solidFill>
              </a:rPr>
              <a:t>μιας εξελιγμένης και εύχρηστης εφαρμογής μέσω της οποίας θα πραγματοποιείται καθορισμός ραντεβού με το αντίστοιχο βιβλιοπωλείο για την παραλαβή συγγραμμάτων. </a:t>
            </a:r>
            <a:endParaRPr lang="el-GR" dirty="0" smtClean="0">
              <a:solidFill>
                <a:schemeClr val="tx1"/>
              </a:solidFill>
            </a:endParaRPr>
          </a:p>
          <a:p>
            <a:pPr lvl="0"/>
            <a:endParaRPr lang="el-GR" dirty="0" smtClean="0">
              <a:solidFill>
                <a:schemeClr val="tx1"/>
              </a:solidFill>
            </a:endParaRPr>
          </a:p>
          <a:p>
            <a:pPr lvl="0"/>
            <a:r>
              <a:rPr lang="el-GR" dirty="0" smtClean="0">
                <a:solidFill>
                  <a:schemeClr val="tx1"/>
                </a:solidFill>
              </a:rPr>
              <a:t>Το </a:t>
            </a:r>
            <a:r>
              <a:rPr lang="el-GR" dirty="0">
                <a:solidFill>
                  <a:schemeClr val="tx1"/>
                </a:solidFill>
              </a:rPr>
              <a:t>σύστημα θα </a:t>
            </a:r>
            <a:r>
              <a:rPr lang="el-GR" dirty="0" smtClean="0">
                <a:solidFill>
                  <a:schemeClr val="tx1"/>
                </a:solidFill>
              </a:rPr>
              <a:t>εξασφαλίζει την προσαρμογή του ωραρίου διανομής στο ωρολόγιο πρόγραμμα σπουδών των φοιτητών.</a:t>
            </a:r>
          </a:p>
          <a:p>
            <a:pPr marL="0" lvl="0" indent="0">
              <a:buNone/>
            </a:pPr>
            <a:endParaRPr lang="el-GR" dirty="0" smtClean="0">
              <a:solidFill>
                <a:schemeClr val="tx1"/>
              </a:solidFill>
            </a:endParaRPr>
          </a:p>
          <a:p>
            <a:pPr lvl="0"/>
            <a:r>
              <a:rPr lang="el-GR" dirty="0" smtClean="0">
                <a:solidFill>
                  <a:schemeClr val="tx1"/>
                </a:solidFill>
              </a:rPr>
              <a:t> </a:t>
            </a:r>
            <a:r>
              <a:rPr lang="el-GR" dirty="0">
                <a:solidFill>
                  <a:schemeClr val="tx1"/>
                </a:solidFill>
              </a:rPr>
              <a:t>Θα προβλέπεται </a:t>
            </a:r>
            <a:r>
              <a:rPr lang="el-GR" dirty="0" smtClean="0">
                <a:solidFill>
                  <a:schemeClr val="tx1"/>
                </a:solidFill>
              </a:rPr>
              <a:t> κατ</a:t>
            </a:r>
            <a:r>
              <a:rPr lang="el-GR" dirty="0">
                <a:solidFill>
                  <a:schemeClr val="tx1"/>
                </a:solidFill>
              </a:rPr>
              <a:t>’ οίκον παράδοση συγγραμμάτων σε φοιτητές ΑΜΕΑ.</a:t>
            </a: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xmlns="" val="1664598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l-GR" dirty="0" smtClean="0"/>
              <a:t>ΣΚΟΠΟΣ ΚΑΙ ΧΡΗΣΙΜΟΤΗΤΑ  ΕΦΑΡΜΟΓΗΣ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>
                <a:solidFill>
                  <a:schemeClr val="tx1"/>
                </a:solidFill>
              </a:rPr>
              <a:t>Η</a:t>
            </a:r>
            <a:r>
              <a:rPr lang="el-GR" dirty="0" smtClean="0">
                <a:solidFill>
                  <a:schemeClr val="tx1"/>
                </a:solidFill>
              </a:rPr>
              <a:t> </a:t>
            </a:r>
            <a:r>
              <a:rPr lang="el-GR" dirty="0">
                <a:solidFill>
                  <a:schemeClr val="tx1"/>
                </a:solidFill>
              </a:rPr>
              <a:t>μείωση του χρόνου αναμονής αλλά και η άμεση απόκτηση των βιβλίων από τους </a:t>
            </a:r>
            <a:r>
              <a:rPr lang="el-GR" dirty="0" smtClean="0">
                <a:solidFill>
                  <a:schemeClr val="tx1"/>
                </a:solidFill>
              </a:rPr>
              <a:t>φοιτητές.</a:t>
            </a:r>
          </a:p>
          <a:p>
            <a:endParaRPr lang="el-GR" dirty="0">
              <a:solidFill>
                <a:schemeClr val="tx1"/>
              </a:solidFill>
            </a:endParaRPr>
          </a:p>
          <a:p>
            <a:r>
              <a:rPr lang="el-GR" dirty="0">
                <a:solidFill>
                  <a:schemeClr val="tx1"/>
                </a:solidFill>
              </a:rPr>
              <a:t>Μ</a:t>
            </a:r>
            <a:r>
              <a:rPr lang="el-GR" dirty="0" smtClean="0">
                <a:solidFill>
                  <a:schemeClr val="tx1"/>
                </a:solidFill>
              </a:rPr>
              <a:t>έσω </a:t>
            </a:r>
            <a:r>
              <a:rPr lang="el-GR" dirty="0">
                <a:solidFill>
                  <a:schemeClr val="tx1"/>
                </a:solidFill>
              </a:rPr>
              <a:t>της προσαρμογής του συστήματος στο πρόγραμμα </a:t>
            </a:r>
            <a:r>
              <a:rPr lang="el-GR" dirty="0" smtClean="0">
                <a:solidFill>
                  <a:schemeClr val="tx1"/>
                </a:solidFill>
              </a:rPr>
              <a:t>σπουδών, </a:t>
            </a:r>
            <a:r>
              <a:rPr lang="el-GR" dirty="0">
                <a:solidFill>
                  <a:schemeClr val="tx1"/>
                </a:solidFill>
              </a:rPr>
              <a:t>ο φοιτητής θα διαχειρίζεται το χρόνο του με μεγαλύτερη ευελιξία</a:t>
            </a:r>
            <a:r>
              <a:rPr lang="el-GR" dirty="0" smtClean="0">
                <a:solidFill>
                  <a:schemeClr val="tx1"/>
                </a:solidFill>
              </a:rPr>
              <a:t>.</a:t>
            </a:r>
          </a:p>
          <a:p>
            <a:endParaRPr lang="el-GR" dirty="0">
              <a:solidFill>
                <a:schemeClr val="tx1"/>
              </a:solidFill>
            </a:endParaRPr>
          </a:p>
          <a:p>
            <a:r>
              <a:rPr lang="el-GR" dirty="0" smtClean="0">
                <a:solidFill>
                  <a:schemeClr val="tx1"/>
                </a:solidFill>
              </a:rPr>
              <a:t>Ο σημαντικότερος στόχος </a:t>
            </a:r>
            <a:r>
              <a:rPr lang="el-GR" dirty="0">
                <a:solidFill>
                  <a:schemeClr val="tx1"/>
                </a:solidFill>
              </a:rPr>
              <a:t>της εφαρμογής </a:t>
            </a:r>
            <a:r>
              <a:rPr lang="el-GR" dirty="0" smtClean="0">
                <a:solidFill>
                  <a:schemeClr val="tx1"/>
                </a:solidFill>
              </a:rPr>
              <a:t>είναι </a:t>
            </a:r>
            <a:r>
              <a:rPr lang="el-GR" dirty="0">
                <a:solidFill>
                  <a:schemeClr val="tx1"/>
                </a:solidFill>
              </a:rPr>
              <a:t>να αποβεί χρήσιμη και για άτομα με ειδικές </a:t>
            </a:r>
            <a:r>
              <a:rPr lang="el-GR" dirty="0" smtClean="0">
                <a:solidFill>
                  <a:schemeClr val="tx1"/>
                </a:solidFill>
              </a:rPr>
              <a:t>ανάγκες.</a:t>
            </a:r>
            <a:endParaRPr lang="el-GR" dirty="0">
              <a:solidFill>
                <a:schemeClr val="tx1"/>
              </a:solidFill>
            </a:endParaRPr>
          </a:p>
          <a:p>
            <a:endParaRPr lang="el-GR" dirty="0" smtClean="0">
              <a:solidFill>
                <a:schemeClr val="tx1"/>
              </a:solidFill>
            </a:endParaRPr>
          </a:p>
          <a:p>
            <a:endParaRPr lang="el-GR" dirty="0">
              <a:solidFill>
                <a:schemeClr val="tx1"/>
              </a:solidFill>
            </a:endParaRPr>
          </a:p>
          <a:p>
            <a:endParaRPr lang="el-GR" dirty="0" smtClean="0">
              <a:solidFill>
                <a:schemeClr val="tx1"/>
              </a:solidFill>
            </a:endParaRPr>
          </a:p>
          <a:p>
            <a:endParaRPr lang="el-GR" dirty="0">
              <a:solidFill>
                <a:schemeClr val="tx1"/>
              </a:solidFill>
            </a:endParaRPr>
          </a:p>
          <a:p>
            <a:endParaRPr lang="el-GR" dirty="0">
              <a:solidFill>
                <a:schemeClr val="tx1"/>
              </a:solidFill>
            </a:endParaRP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xmlns="" val="2952088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l-GR" dirty="0" smtClean="0"/>
              <a:t>ΕΡΕΥΝΑ ΓΙΑ ΤΗ ΧΡΗΣΙΜΟΤΗΤΑ ΤΟΥ ΠΛΗΡΟΦΟΡΙΑΚΟΥ ΣΥΣΤΗΜΑΤΟΣ 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>
                <a:solidFill>
                  <a:schemeClr val="tx1"/>
                </a:solidFill>
              </a:rPr>
              <a:t>Σ</a:t>
            </a:r>
            <a:r>
              <a:rPr lang="el-GR" dirty="0" smtClean="0">
                <a:solidFill>
                  <a:schemeClr val="tx1"/>
                </a:solidFill>
              </a:rPr>
              <a:t>υμπεράσματα </a:t>
            </a:r>
            <a:r>
              <a:rPr lang="el-GR" dirty="0">
                <a:solidFill>
                  <a:schemeClr val="tx1"/>
                </a:solidFill>
              </a:rPr>
              <a:t>έπειτα από 27 </a:t>
            </a:r>
            <a:r>
              <a:rPr lang="el-GR" dirty="0" smtClean="0">
                <a:solidFill>
                  <a:schemeClr val="tx1"/>
                </a:solidFill>
              </a:rPr>
              <a:t>απαντήσεις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:</a:t>
            </a:r>
            <a:r>
              <a:rPr lang="el-GR" dirty="0" smtClean="0">
                <a:solidFill>
                  <a:schemeClr val="tx1"/>
                </a:solidFill>
              </a:rPr>
              <a:t> </a:t>
            </a:r>
          </a:p>
          <a:p>
            <a:pPr marL="0" indent="0">
              <a:buNone/>
            </a:pPr>
            <a:endParaRPr lang="el-GR" dirty="0">
              <a:solidFill>
                <a:schemeClr val="tx1"/>
              </a:solidFill>
            </a:endParaRPr>
          </a:p>
          <a:p>
            <a:endParaRPr lang="el-G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28599" y="2286000"/>
            <a:ext cx="5334001" cy="3657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67400" y="2590800"/>
            <a:ext cx="2971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l-GR" sz="2000" i="1" dirty="0"/>
              <a:t>55,6% </a:t>
            </a:r>
            <a:r>
              <a:rPr lang="el-GR" sz="2000" dirty="0"/>
              <a:t>των φοιτητών έχουν περιμένει στην ούρα </a:t>
            </a:r>
            <a:r>
              <a:rPr lang="el-GR" sz="2000" dirty="0">
                <a:solidFill>
                  <a:srgbClr val="FF3300"/>
                </a:solidFill>
              </a:rPr>
              <a:t>μερικές φορές </a:t>
            </a:r>
            <a:r>
              <a:rPr lang="el-GR" sz="2000" dirty="0"/>
              <a:t>για την παραλαβή των συγγραμμάτων τους</a:t>
            </a:r>
            <a:r>
              <a:rPr lang="el-GR" sz="2000" dirty="0" smtClean="0"/>
              <a:t>.</a:t>
            </a:r>
            <a:endParaRPr lang="es-ES" sz="2000" dirty="0" smtClean="0"/>
          </a:p>
          <a:p>
            <a:pPr lvl="0"/>
            <a:endParaRPr lang="el-GR" sz="2000" dirty="0"/>
          </a:p>
          <a:p>
            <a:r>
              <a:rPr lang="el-GR" sz="2000" i="1" dirty="0"/>
              <a:t>44,4%</a:t>
            </a:r>
            <a:r>
              <a:rPr lang="el-GR" sz="2000" dirty="0"/>
              <a:t> των φοιτητών </a:t>
            </a:r>
            <a:r>
              <a:rPr lang="el-GR" sz="2000" dirty="0">
                <a:solidFill>
                  <a:srgbClr val="00B0F0"/>
                </a:solidFill>
              </a:rPr>
              <a:t>πάντα</a:t>
            </a:r>
            <a:r>
              <a:rPr lang="el-GR" sz="2000" dirty="0"/>
              <a:t> περιμένουν στην ούρα για την παραλαβή των συγγραμμάτων τους.</a:t>
            </a:r>
          </a:p>
        </p:txBody>
      </p:sp>
    </p:spTree>
    <p:extLst>
      <p:ext uri="{BB962C8B-B14F-4D97-AF65-F5344CB8AC3E}">
        <p14:creationId xmlns:p14="http://schemas.microsoft.com/office/powerpoint/2010/main" xmlns="" val="1792477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l-GR" dirty="0"/>
              <a:t>ΕΡΕΥΝΑ ΓΙΑ ΤΗ ΧΡΗΣΙΜΟΤΗΤΑ ΤΟΥ ΠΛΗΡΟΦΟΡΙΑΚΟΥ ΣΥΣΤΗΜΑΤΟΣ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7200" y="2743200"/>
            <a:ext cx="6553200" cy="3352800"/>
          </a:xfrm>
        </p:spPr>
      </p:pic>
      <p:sp>
        <p:nvSpPr>
          <p:cNvPr id="5" name="TextBox 4"/>
          <p:cNvSpPr txBox="1"/>
          <p:nvPr/>
        </p:nvSpPr>
        <p:spPr>
          <a:xfrm>
            <a:off x="381000" y="1600200"/>
            <a:ext cx="59134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endParaRPr lang="el-GR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l-GR" sz="2400" dirty="0"/>
              <a:t>Με κλίμακα δυσαρέσκειας από 1 μέχρι 5 :</a:t>
            </a:r>
            <a:endParaRPr lang="el-GR" dirty="0"/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xmlns="" val="1997177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l-GR" dirty="0"/>
              <a:t>ΕΡΕΥΝΑ ΓΙΑ ΤΗ ΧΡΗΣΙΜΟΤΗΤΑ ΤΟΥ ΠΛΗΡΟΦΟΡΙΑΚΟΥ ΣΥΣΤΗΜΑΤΟΣ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l-GR" dirty="0">
                <a:solidFill>
                  <a:schemeClr val="tx1"/>
                </a:solidFill>
              </a:rPr>
              <a:t>100% των φοιτητών απάντησαν ότι το πληροφοριακό σύστημα τους φάνηκε χρήσιμο και θα το χρησιμοποιούσαν</a:t>
            </a:r>
            <a:r>
              <a:rPr lang="el-GR" dirty="0" smtClean="0">
                <a:solidFill>
                  <a:schemeClr val="tx1"/>
                </a:solidFill>
              </a:rPr>
              <a:t>.</a:t>
            </a:r>
            <a:endParaRPr lang="es-ES" dirty="0" smtClean="0">
              <a:solidFill>
                <a:schemeClr val="tx1"/>
              </a:solidFill>
            </a:endParaRPr>
          </a:p>
          <a:p>
            <a:pPr lvl="0"/>
            <a:endParaRPr lang="es-ES" dirty="0">
              <a:solidFill>
                <a:schemeClr val="tx1"/>
              </a:solidFill>
            </a:endParaRPr>
          </a:p>
          <a:p>
            <a:pPr lvl="0"/>
            <a:endParaRPr lang="es-ES" dirty="0" smtClean="0">
              <a:solidFill>
                <a:schemeClr val="tx1"/>
              </a:solidFill>
            </a:endParaRPr>
          </a:p>
          <a:p>
            <a:pPr lvl="0"/>
            <a:endParaRPr lang="es-ES" dirty="0">
              <a:solidFill>
                <a:schemeClr val="tx1"/>
              </a:solidFill>
            </a:endParaRPr>
          </a:p>
          <a:p>
            <a:pPr lvl="0"/>
            <a:endParaRPr lang="es-ES" dirty="0" smtClean="0">
              <a:solidFill>
                <a:schemeClr val="tx1"/>
              </a:solidFill>
            </a:endParaRPr>
          </a:p>
          <a:p>
            <a:pPr lvl="0"/>
            <a:endParaRPr lang="es-ES" dirty="0">
              <a:solidFill>
                <a:schemeClr val="tx1"/>
              </a:solidFill>
            </a:endParaRPr>
          </a:p>
          <a:p>
            <a:pPr lvl="0"/>
            <a:endParaRPr lang="es-ES" dirty="0" smtClean="0">
              <a:solidFill>
                <a:schemeClr val="tx1"/>
              </a:solidFill>
            </a:endParaRPr>
          </a:p>
          <a:p>
            <a:pPr lvl="0"/>
            <a:endParaRPr lang="es-ES" dirty="0">
              <a:solidFill>
                <a:schemeClr val="tx1"/>
              </a:solidFill>
            </a:endParaRPr>
          </a:p>
          <a:p>
            <a:endParaRPr lang="es-ES" dirty="0" smtClean="0"/>
          </a:p>
          <a:p>
            <a:endParaRPr lang="es-ES" dirty="0">
              <a:solidFill>
                <a:schemeClr val="tx1"/>
              </a:solidFill>
            </a:endParaRPr>
          </a:p>
          <a:p>
            <a:r>
              <a:rPr lang="el-GR" dirty="0" smtClean="0">
                <a:solidFill>
                  <a:schemeClr val="tx1"/>
                </a:solidFill>
              </a:rPr>
              <a:t>19 </a:t>
            </a:r>
            <a:r>
              <a:rPr lang="el-GR" dirty="0">
                <a:solidFill>
                  <a:schemeClr val="tx1"/>
                </a:solidFill>
              </a:rPr>
              <a:t>από τους 27 συμμετέχοντες της έρευνας είναι φοιτητές που σπουδάζουν στην πόλη της Πάτρας και ήταν και αυτοί που δήλωσαν πιο </a:t>
            </a:r>
            <a:r>
              <a:rPr lang="el-GR" dirty="0" smtClean="0">
                <a:solidFill>
                  <a:schemeClr val="tx1"/>
                </a:solidFill>
              </a:rPr>
              <a:t>δυσαρεστημένοι</a:t>
            </a:r>
            <a:r>
              <a:rPr lang="es-ES" dirty="0" smtClean="0">
                <a:solidFill>
                  <a:schemeClr val="tx1"/>
                </a:solidFill>
              </a:rPr>
              <a:t> </a:t>
            </a:r>
            <a:r>
              <a:rPr lang="el-GR" dirty="0" smtClean="0"/>
              <a:t>με </a:t>
            </a:r>
            <a:r>
              <a:rPr lang="el-GR" dirty="0"/>
              <a:t>την τωρινή κατάσταση.</a:t>
            </a:r>
          </a:p>
          <a:p>
            <a:endParaRPr lang="el-GR" dirty="0">
              <a:solidFill>
                <a:schemeClr val="tx1"/>
              </a:solidFill>
            </a:endParaRPr>
          </a:p>
          <a:p>
            <a:pPr lvl="0"/>
            <a:endParaRPr lang="es-ES" dirty="0" smtClean="0">
              <a:solidFill>
                <a:schemeClr val="tx1"/>
              </a:solidFill>
            </a:endParaRPr>
          </a:p>
          <a:p>
            <a:pPr lvl="0"/>
            <a:endParaRPr lang="el-GR" dirty="0">
              <a:solidFill>
                <a:schemeClr val="tx1"/>
              </a:solidFill>
            </a:endParaRPr>
          </a:p>
          <a:p>
            <a:endParaRPr lang="el-G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6382" y="2362200"/>
            <a:ext cx="7774982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81307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l-GR" dirty="0"/>
              <a:t>ΔΙΑΓΡΑΜΜΑ ΠΕΡΙΠΤΩΣΕΩΝ ΧΡΗΣΗΣ</a:t>
            </a:r>
            <a:br>
              <a:rPr lang="el-GR" dirty="0"/>
            </a:br>
            <a:endParaRPr lang="el-G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71600" y="990600"/>
            <a:ext cx="6553200" cy="5635518"/>
          </a:xfrm>
        </p:spPr>
      </p:pic>
    </p:spTree>
    <p:extLst>
      <p:ext uri="{BB962C8B-B14F-4D97-AF65-F5344CB8AC3E}">
        <p14:creationId xmlns:p14="http://schemas.microsoft.com/office/powerpoint/2010/main" xmlns="" val="309075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l-GR" dirty="0" smtClean="0"/>
              <a:t>ΑΝΑΛΥΣΗ ΑΠΑΙΤΗΣΕΩΝ</a:t>
            </a:r>
            <a:endParaRPr lang="el-G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l-GR" b="1" u="sng" dirty="0">
                <a:solidFill>
                  <a:schemeClr val="tx1"/>
                </a:solidFill>
              </a:rPr>
              <a:t>Λειτουργικές Απαιτήσεις</a:t>
            </a:r>
            <a:r>
              <a:rPr lang="el-GR" b="1" u="sng" dirty="0" smtClean="0">
                <a:solidFill>
                  <a:schemeClr val="tx1"/>
                </a:solidFill>
              </a:rPr>
              <a:t>:</a:t>
            </a:r>
            <a:endParaRPr lang="el-GR" dirty="0">
              <a:solidFill>
                <a:schemeClr val="tx1"/>
              </a:solidFill>
            </a:endParaRPr>
          </a:p>
          <a:p>
            <a:r>
              <a:rPr lang="el-GR" sz="1800" b="1" dirty="0" smtClean="0">
                <a:solidFill>
                  <a:schemeClr val="tx1"/>
                </a:solidFill>
              </a:rPr>
              <a:t>Δυνατότητα </a:t>
            </a:r>
            <a:r>
              <a:rPr lang="el-GR" sz="1800" b="1" dirty="0">
                <a:solidFill>
                  <a:schemeClr val="tx1"/>
                </a:solidFill>
              </a:rPr>
              <a:t>παραλαβής σε προκαθορισμένο χρόνο </a:t>
            </a:r>
            <a:endParaRPr lang="el-GR" sz="1800" dirty="0">
              <a:solidFill>
                <a:schemeClr val="tx1"/>
              </a:solidFill>
            </a:endParaRPr>
          </a:p>
          <a:p>
            <a:pPr lvl="0"/>
            <a:r>
              <a:rPr lang="el-GR" sz="1800" b="1" dirty="0">
                <a:solidFill>
                  <a:schemeClr val="tx1"/>
                </a:solidFill>
              </a:rPr>
              <a:t>Δυνατότητα επικοινωνίας με το βιβλιοπωλείο</a:t>
            </a:r>
            <a:endParaRPr lang="el-GR" sz="1800" dirty="0">
              <a:solidFill>
                <a:schemeClr val="tx1"/>
              </a:solidFill>
            </a:endParaRPr>
          </a:p>
          <a:p>
            <a:pPr lvl="0"/>
            <a:r>
              <a:rPr lang="el-GR" sz="1800" b="1" dirty="0">
                <a:solidFill>
                  <a:schemeClr val="tx1"/>
                </a:solidFill>
              </a:rPr>
              <a:t>Δυνατότητα αποστολής </a:t>
            </a:r>
            <a:r>
              <a:rPr lang="el-GR" sz="1800" b="1" dirty="0" smtClean="0">
                <a:solidFill>
                  <a:schemeClr val="tx1"/>
                </a:solidFill>
              </a:rPr>
              <a:t>βιβλίων</a:t>
            </a:r>
          </a:p>
          <a:p>
            <a:pPr lvl="0"/>
            <a:endParaRPr lang="el-GR" sz="1800" b="1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l-GR" b="1" u="sng" dirty="0">
                <a:solidFill>
                  <a:schemeClr val="tx1"/>
                </a:solidFill>
              </a:rPr>
              <a:t>Μη Λειτουργικές Απαιτήσεις</a:t>
            </a:r>
            <a:r>
              <a:rPr lang="el-GR" b="1" u="sng" dirty="0" smtClean="0">
                <a:solidFill>
                  <a:schemeClr val="tx1"/>
                </a:solidFill>
              </a:rPr>
              <a:t>:</a:t>
            </a:r>
            <a:endParaRPr lang="el-GR" sz="1800" b="1" u="sng" dirty="0">
              <a:solidFill>
                <a:schemeClr val="tx1"/>
              </a:solidFill>
            </a:endParaRPr>
          </a:p>
          <a:p>
            <a:pPr lvl="0"/>
            <a:r>
              <a:rPr lang="el-GR" sz="1800" b="1" dirty="0">
                <a:solidFill>
                  <a:schemeClr val="tx1"/>
                </a:solidFill>
              </a:rPr>
              <a:t>Τα δεδομένα πρέπει να αποθηκεύονται σε βάσεις δεδομένων, ώστε να αποφευχθεί η απώλεια πληροφοριών.</a:t>
            </a:r>
            <a:endParaRPr lang="el-GR" sz="1800" dirty="0">
              <a:solidFill>
                <a:schemeClr val="tx1"/>
              </a:solidFill>
            </a:endParaRPr>
          </a:p>
          <a:p>
            <a:pPr lvl="0"/>
            <a:r>
              <a:rPr lang="el-GR" sz="1800" b="1" dirty="0">
                <a:solidFill>
                  <a:schemeClr val="tx1"/>
                </a:solidFill>
              </a:rPr>
              <a:t>Το σύστημα θα πρέπει να είναι σε θέση να επικοινωνεί και να αλληλεπιδρά με το σύστημα Εύδοξος.</a:t>
            </a:r>
            <a:endParaRPr lang="el-GR" sz="1800" dirty="0">
              <a:solidFill>
                <a:schemeClr val="tx1"/>
              </a:solidFill>
            </a:endParaRPr>
          </a:p>
          <a:p>
            <a:pPr lvl="0"/>
            <a:r>
              <a:rPr lang="el-GR" sz="1800" b="1" dirty="0">
                <a:solidFill>
                  <a:schemeClr val="tx1"/>
                </a:solidFill>
              </a:rPr>
              <a:t>Τα στοιχεία των φοιτητών θα ‘’περνούν’’ αυτόματα από τον Εύδοξο στο σύστημα αφού θα κάνουν σύνδεση με τους πανεπιστημιακούς κωδικούς τους.</a:t>
            </a:r>
            <a:endParaRPr lang="el-GR" sz="1800" dirty="0">
              <a:solidFill>
                <a:schemeClr val="tx1"/>
              </a:solidFill>
            </a:endParaRPr>
          </a:p>
          <a:p>
            <a:endParaRPr lang="el-GR" sz="1800" dirty="0">
              <a:solidFill>
                <a:schemeClr val="tx1"/>
              </a:solidFill>
            </a:endParaRPr>
          </a:p>
          <a:p>
            <a:pPr lvl="0">
              <a:buFont typeface="Wingdings" panose="05000000000000000000" pitchFamily="2" charset="2"/>
              <a:buChar char="Ø"/>
            </a:pPr>
            <a:endParaRPr lang="el-GR" sz="1800" dirty="0">
              <a:solidFill>
                <a:schemeClr val="tx1"/>
              </a:solidFill>
            </a:endParaRP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xmlns="" val="1432936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ΑΝΑΛΥΣΗ ΑΠΑΙΤΗΣΕΩΝ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l-GR" b="1" u="sng" dirty="0">
                <a:solidFill>
                  <a:schemeClr val="tx1"/>
                </a:solidFill>
              </a:rPr>
              <a:t>Λειτουργικότητα: </a:t>
            </a:r>
            <a:endParaRPr lang="el-GR" dirty="0">
              <a:solidFill>
                <a:schemeClr val="tx1"/>
              </a:solidFill>
            </a:endParaRPr>
          </a:p>
          <a:p>
            <a:pPr lvl="0"/>
            <a:r>
              <a:rPr lang="el-GR" sz="1800" b="1" dirty="0">
                <a:solidFill>
                  <a:schemeClr val="tx1"/>
                </a:solidFill>
              </a:rPr>
              <a:t>Οι αρμόδιοι του συστήματος θα πρέπει να κάνουν </a:t>
            </a:r>
            <a:r>
              <a:rPr lang="el-GR" sz="1800" b="1" dirty="0" err="1">
                <a:solidFill>
                  <a:schemeClr val="tx1"/>
                </a:solidFill>
              </a:rPr>
              <a:t>update</a:t>
            </a:r>
            <a:r>
              <a:rPr lang="el-GR" sz="1800" b="1" dirty="0">
                <a:solidFill>
                  <a:schemeClr val="tx1"/>
                </a:solidFill>
              </a:rPr>
              <a:t> τις μέρες που θα σταματάει το βιβλιοπωλείο τις διανομές συγγραμμάτων. </a:t>
            </a:r>
            <a:endParaRPr lang="el-GR" sz="1800" dirty="0">
              <a:solidFill>
                <a:schemeClr val="tx1"/>
              </a:solidFill>
            </a:endParaRPr>
          </a:p>
          <a:p>
            <a:pPr lvl="0"/>
            <a:r>
              <a:rPr lang="el-GR" sz="1800" b="1" dirty="0">
                <a:solidFill>
                  <a:schemeClr val="tx1"/>
                </a:solidFill>
              </a:rPr>
              <a:t>Το σύστημα να αποθηκεύει τα στοιχεία των φοιτητών</a:t>
            </a:r>
            <a:r>
              <a:rPr lang="el-GR" sz="1800" b="1" dirty="0" smtClean="0">
                <a:solidFill>
                  <a:schemeClr val="tx1"/>
                </a:solidFill>
              </a:rPr>
              <a:t>.</a:t>
            </a:r>
          </a:p>
          <a:p>
            <a:pPr lvl="0"/>
            <a:endParaRPr lang="el-GR" sz="1800" dirty="0">
              <a:solidFill>
                <a:schemeClr val="tx1"/>
              </a:solidFill>
            </a:endParaRPr>
          </a:p>
          <a:p>
            <a:r>
              <a:rPr lang="el-GR" b="1" u="sng" dirty="0">
                <a:solidFill>
                  <a:schemeClr val="tx1"/>
                </a:solidFill>
              </a:rPr>
              <a:t>Ασφάλεια:</a:t>
            </a:r>
            <a:endParaRPr lang="el-GR" dirty="0">
              <a:solidFill>
                <a:schemeClr val="tx1"/>
              </a:solidFill>
            </a:endParaRPr>
          </a:p>
          <a:p>
            <a:pPr lvl="0"/>
            <a:r>
              <a:rPr lang="el-GR" sz="1800" b="1" dirty="0">
                <a:solidFill>
                  <a:schemeClr val="tx1"/>
                </a:solidFill>
              </a:rPr>
              <a:t>Προστασία προσωπικών δεδομένων των φοιτητών</a:t>
            </a:r>
            <a:r>
              <a:rPr lang="el-GR" sz="1800" b="1" dirty="0" smtClean="0">
                <a:solidFill>
                  <a:schemeClr val="tx1"/>
                </a:solidFill>
              </a:rPr>
              <a:t>.</a:t>
            </a:r>
          </a:p>
          <a:p>
            <a:pPr lvl="0"/>
            <a:endParaRPr lang="el-GR" sz="1800" dirty="0">
              <a:solidFill>
                <a:schemeClr val="tx1"/>
              </a:solidFill>
            </a:endParaRPr>
          </a:p>
          <a:p>
            <a:r>
              <a:rPr lang="el-GR" b="1" u="sng" dirty="0">
                <a:solidFill>
                  <a:schemeClr val="tx1"/>
                </a:solidFill>
              </a:rPr>
              <a:t>Εξασφάλιση Ποιότητας:</a:t>
            </a:r>
            <a:endParaRPr lang="el-GR" dirty="0">
              <a:solidFill>
                <a:schemeClr val="tx1"/>
              </a:solidFill>
            </a:endParaRPr>
          </a:p>
          <a:p>
            <a:pPr lvl="0"/>
            <a:r>
              <a:rPr lang="el-GR" sz="1800" b="1" dirty="0">
                <a:solidFill>
                  <a:schemeClr val="tx1"/>
                </a:solidFill>
              </a:rPr>
              <a:t>Το σύστημα θα πρέπει να είναι σε θέση να ανιχνεύει τα προβλήματα που θα δημιουργούνται και να τα λύνει άμεσα</a:t>
            </a:r>
            <a:r>
              <a:rPr lang="el-GR" sz="1800" b="1" dirty="0" smtClean="0">
                <a:solidFill>
                  <a:schemeClr val="tx1"/>
                </a:solidFill>
              </a:rPr>
              <a:t>.</a:t>
            </a:r>
          </a:p>
          <a:p>
            <a:pPr lvl="0"/>
            <a:endParaRPr lang="el-GR" sz="1800" dirty="0">
              <a:solidFill>
                <a:schemeClr val="tx1"/>
              </a:solidFill>
            </a:endParaRPr>
          </a:p>
          <a:p>
            <a:r>
              <a:rPr lang="el-GR" b="1" u="sng" dirty="0">
                <a:solidFill>
                  <a:schemeClr val="tx1"/>
                </a:solidFill>
              </a:rPr>
              <a:t>Ευχρηστία:</a:t>
            </a:r>
            <a:endParaRPr lang="el-GR" dirty="0">
              <a:solidFill>
                <a:schemeClr val="tx1"/>
              </a:solidFill>
            </a:endParaRPr>
          </a:p>
          <a:p>
            <a:pPr lvl="0"/>
            <a:r>
              <a:rPr lang="el-GR" sz="1800" b="1" dirty="0">
                <a:solidFill>
                  <a:schemeClr val="tx1"/>
                </a:solidFill>
              </a:rPr>
              <a:t>Το σύστημα να χρησιμοποιείται εύκολα από τους χρήστες.</a:t>
            </a:r>
            <a:endParaRPr lang="el-GR" sz="1800" dirty="0">
              <a:solidFill>
                <a:schemeClr val="tx1"/>
              </a:solidFill>
            </a:endParaRP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xmlns="" val="308521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atch">
  <a:themeElements>
    <a:clrScheme name="Thatch">
      <a:dk1>
        <a:sysClr val="windowText" lastClr="000000"/>
      </a:dk1>
      <a:lt1>
        <a:sysClr val="window" lastClr="FFFFFF"/>
      </a:lt1>
      <a:dk2>
        <a:srgbClr val="1D3641"/>
      </a:dk2>
      <a:lt2>
        <a:srgbClr val="DFE6D0"/>
      </a:lt2>
      <a:accent1>
        <a:srgbClr val="759AA5"/>
      </a:accent1>
      <a:accent2>
        <a:srgbClr val="CFC60D"/>
      </a:accent2>
      <a:accent3>
        <a:srgbClr val="99987F"/>
      </a:accent3>
      <a:accent4>
        <a:srgbClr val="90AC97"/>
      </a:accent4>
      <a:accent5>
        <a:srgbClr val="FFAD1C"/>
      </a:accent5>
      <a:accent6>
        <a:srgbClr val="B9AB6F"/>
      </a:accent6>
      <a:hlink>
        <a:srgbClr val="66AACD"/>
      </a:hlink>
      <a:folHlink>
        <a:srgbClr val="809DB3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hatch">
      <a:fillStyleLst>
        <a:solidFill>
          <a:schemeClr val="phClr"/>
        </a:solidFill>
        <a:gradFill rotWithShape="1">
          <a:gsLst>
            <a:gs pos="0">
              <a:schemeClr val="phClr">
                <a:tint val="79000"/>
                <a:satMod val="180000"/>
              </a:schemeClr>
            </a:gs>
            <a:gs pos="65000">
              <a:schemeClr val="phClr">
                <a:tint val="52000"/>
                <a:satMod val="250000"/>
              </a:schemeClr>
            </a:gs>
            <a:gs pos="100000">
              <a:schemeClr val="phClr">
                <a:tint val="29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8700000"/>
            </a:lightRig>
          </a:scene3d>
          <a:sp3d contourW="12700" prstMaterial="dkEdge">
            <a:bevelT w="0" h="0" prst="relaxedInset"/>
            <a:contourClr>
              <a:schemeClr val="phClr">
                <a:shade val="65000"/>
                <a:satMod val="15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13200000"/>
            </a:lightRig>
          </a:scene3d>
          <a:sp3d prstMaterial="dkEdge">
            <a:bevelT w="63500" h="50800" prst="relaxedIns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hade val="95000"/>
                <a:satMod val="200000"/>
              </a:schemeClr>
            </a:gs>
            <a:gs pos="53000">
              <a:schemeClr val="phClr">
                <a:shade val="60000"/>
                <a:satMod val="220000"/>
              </a:schemeClr>
            </a:gs>
            <a:gs pos="100000">
              <a:schemeClr val="phClr">
                <a:shade val="45000"/>
                <a:satMod val="22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3000"/>
                <a:shade val="97000"/>
                <a:satMod val="230000"/>
              </a:schemeClr>
            </a:gs>
            <a:gs pos="100000">
              <a:schemeClr val="phClr">
                <a:shade val="35000"/>
                <a:satMod val="250000"/>
              </a:schemeClr>
            </a:gs>
          </a:gsLst>
          <a:path path="circle">
            <a:fillToRect l="15000" t="50000" r="85000" b="6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Thatch</Template>
  <TotalTime>290</TotalTime>
  <Words>562</Words>
  <Application>Microsoft Office PowerPoint</Application>
  <PresentationFormat>Προβολή στην οθόνη (4:3)</PresentationFormat>
  <Paragraphs>95</Paragraphs>
  <Slides>16</Slides>
  <Notes>0</Notes>
  <HiddenSlides>0</HiddenSlides>
  <MMClips>0</MMClips>
  <ScaleCrop>false</ScaleCrop>
  <HeadingPairs>
    <vt:vector size="4" baseType="variant"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16</vt:i4>
      </vt:variant>
    </vt:vector>
  </HeadingPairs>
  <TitlesOfParts>
    <vt:vector size="17" baseType="lpstr">
      <vt:lpstr>Thatch</vt:lpstr>
      <vt:lpstr>ΠΛΗΡΟΦΟΡΙΑΚΟ ΣΥΣΤΗΜΑ ΓΙΑ ΤΗ ΒΕΛΤΙΩΣΗ ΤΗΣ ΔΙΑΔΙΚΑΣΙΑΣ ΠΑΡΑΛΑΒΗΣ ΠΑΝΕΠΙΣΤΗΜΙΑΚΩΝ ΣΥΓΓΡΑΜΜΑΤΩΝ </vt:lpstr>
      <vt:lpstr>ΠΕΡΙΓΡΑΦΗ ΙΔΕΑΣ</vt:lpstr>
      <vt:lpstr>ΣΚΟΠΟΣ ΚΑΙ ΧΡΗΣΙΜΟΤΗΤΑ  ΕΦΑΡΜΟΓΗΣ</vt:lpstr>
      <vt:lpstr>ΕΡΕΥΝΑ ΓΙΑ ΤΗ ΧΡΗΣΙΜΟΤΗΤΑ ΤΟΥ ΠΛΗΡΟΦΟΡΙΑΚΟΥ ΣΥΣΤΗΜΑΤΟΣ </vt:lpstr>
      <vt:lpstr>ΕΡΕΥΝΑ ΓΙΑ ΤΗ ΧΡΗΣΙΜΟΤΗΤΑ ΤΟΥ ΠΛΗΡΟΦΟΡΙΑΚΟΥ ΣΥΣΤΗΜΑΤΟΣ </vt:lpstr>
      <vt:lpstr>ΕΡΕΥΝΑ ΓΙΑ ΤΗ ΧΡΗΣΙΜΟΤΗΤΑ ΤΟΥ ΠΛΗΡΟΦΟΡΙΑΚΟΥ ΣΥΣΤΗΜΑΤΟΣ </vt:lpstr>
      <vt:lpstr>ΔΙΑΓΡΑΜΜΑ ΠΕΡΙΠΤΩΣΕΩΝ ΧΡΗΣΗΣ </vt:lpstr>
      <vt:lpstr>ΑΝΑΛΥΣΗ ΑΠΑΙΤΗΣΕΩΝ</vt:lpstr>
      <vt:lpstr>ΑΝΑΛΥΣΗ ΑΠΑΙΤΗΣΕΩΝ</vt:lpstr>
      <vt:lpstr>ΒΑΣΗ ΔΕΔΟΜΕΝΩΝ ΣΥΣΤΗΜΑΤΟΣ </vt:lpstr>
      <vt:lpstr>ΒΑΣΗ ΔΕΔΟΜΕΝΩΝ ΣΥΣΤΗΜΑΤΟΣ</vt:lpstr>
      <vt:lpstr>ΔΙΑΓΡΑΜΜΑΤΑ ΑΚΟΛΟΥΘΙΑΣ </vt:lpstr>
      <vt:lpstr>ΔΙΑΓΡΑΜΜΑΤΑ ΑΚΟΛΟΥΘΙΑΣ</vt:lpstr>
      <vt:lpstr>ΔΙΑΓΡΑΜΜΑΤΑ ΑΚΟΛΟΥΘΙΑΣ</vt:lpstr>
      <vt:lpstr>ΚΟΣΤΟΣ – ΑΝΘΡΩΠΙΝΟ ΔΥΝΑΜΙΚΟ </vt:lpstr>
      <vt:lpstr>ΕΥΧΑΡΙΣΤΟΥΜΕ ΠΟΛΥ ΓΙΑ ΤΗΝ ΠΡΟΣΟΧΗ ΣΑΣ!</vt:lpstr>
    </vt:vector>
  </TitlesOfParts>
  <Company>home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ΠΛΗΡΟΦΟΡΙΑΚΟ ΣΥΣΤΗΜΑ ΓΙΑ ΤΗ ΒΕΛΤΙΩΣΗ ΤΗΣ ΔΙΑΔΙΚΑΣΙΑΣ ΠΑΡΑΛΑΒΗΣ ΠΑΝΕΠΙΣΤΗΜΙΑΚΩΝ ΣΥΓΓΡΑΜΜΑΤΩΝ</dc:title>
  <dc:creator>ismail - [2010]</dc:creator>
  <cp:lastModifiedBy>Sophia</cp:lastModifiedBy>
  <cp:revision>31</cp:revision>
  <dcterms:created xsi:type="dcterms:W3CDTF">2022-01-10T15:42:31Z</dcterms:created>
  <dcterms:modified xsi:type="dcterms:W3CDTF">2022-01-11T21:02:19Z</dcterms:modified>
</cp:coreProperties>
</file>

<file path=docProps/thumbnail.jpeg>
</file>